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38200" y="685800"/>
            <a:ext cx="87630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550" b="1">
                <a:solidFill>
                  <a:srgbClr val="101F2C"/>
                </a:solidFill>
              </a:rPr>
              <a:t>La position tient sur la base installée, la dépendance au premier client reste le point faible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38200" y="2381250"/>
            <a:ext cx="5181600" cy="1666875"/>
          </a:xfrm>
          <a:prstGeom prst="roundRect">
            <a:avLst>
              <a:gd name="adj" fmla="val 2285"/>
            </a:avLst>
          </a:prstGeom>
          <a:solidFill>
            <a:srgbClr val="DDEDF3"/>
          </a:solidFill>
          <a:ln w="9525">
            <a:solidFill>
              <a:srgbClr val="0E6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5850" y="2590800"/>
            <a:ext cx="46863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spc="120">
                <a:solidFill>
                  <a:srgbClr val="0E6B8A"/>
                </a:solidFill>
              </a:rPr>
              <a:t>FORCES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5850" y="2876550"/>
            <a:ext cx="4686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101F2C"/>
                </a:solidFill>
              </a:rPr>
              <a:t>· 620 clients industriels actifs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3124200"/>
            <a:ext cx="4686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101F2C"/>
                </a:solidFill>
              </a:rPr>
              <a:t>· 68 % de revenus récurrents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3371850"/>
            <a:ext cx="4686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101F2C"/>
                </a:solidFill>
              </a:rPr>
              <a:t>· 94 % de rétention brute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2381250"/>
            <a:ext cx="5181600" cy="1666875"/>
          </a:xfrm>
          <a:prstGeom prst="roundRect">
            <a:avLst>
              <a:gd name="adj" fmla="val 2285"/>
            </a:avLst>
          </a:prstGeom>
          <a:solidFill>
            <a:srgbClr val="DDEDF3"/>
          </a:solidFill>
          <a:ln w="9525">
            <a:solidFill>
              <a:srgbClr val="0E6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19850" y="2590800"/>
            <a:ext cx="46863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spc="120">
                <a:solidFill>
                  <a:srgbClr val="0E6B8A"/>
                </a:solidFill>
              </a:rPr>
              <a:t>FAIBLESSES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9850" y="2876550"/>
            <a:ext cx="4686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101F2C"/>
                </a:solidFill>
              </a:rPr>
              <a:t>· Couverture commerciale hors Europe limitée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850" y="3124200"/>
            <a:ext cx="4686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101F2C"/>
                </a:solidFill>
              </a:rPr>
              <a:t>· Dépendance à deux intégrateurs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9850" y="3371850"/>
            <a:ext cx="4686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101F2C"/>
                </a:solidFill>
              </a:rPr>
              <a:t>· Dette technique sur le socle de 2015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8200" y="4200525"/>
            <a:ext cx="5181600" cy="1666875"/>
          </a:xfrm>
          <a:prstGeom prst="roundRect">
            <a:avLst>
              <a:gd name="adj" fmla="val 2285"/>
            </a:avLst>
          </a:prstGeom>
          <a:solidFill>
            <a:srgbClr val="EEF2F5"/>
          </a:solidFill>
          <a:ln w="9525">
            <a:solidFill>
              <a:srgbClr val="D7DE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85850" y="4410075"/>
            <a:ext cx="46863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spc="120">
                <a:solidFill>
                  <a:srgbClr val="5B6875"/>
                </a:solidFill>
              </a:rPr>
              <a:t>OPPORTUNITÉS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5850" y="4695825"/>
            <a:ext cx="4686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101F2C"/>
                </a:solidFill>
              </a:rPr>
              <a:t>· 63 % du parc encore installé sur site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5850" y="4943475"/>
            <a:ext cx="4686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101F2C"/>
                </a:solidFill>
              </a:rPr>
              <a:t>· Consolidation des contrats de maintenance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5850" y="5191125"/>
            <a:ext cx="4686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101F2C"/>
                </a:solidFill>
              </a:rPr>
              <a:t>· Exigences de traçabilité en hausse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4200525"/>
            <a:ext cx="5181600" cy="1666875"/>
          </a:xfrm>
          <a:prstGeom prst="roundRect">
            <a:avLst>
              <a:gd name="adj" fmla="val 2285"/>
            </a:avLst>
          </a:prstGeom>
          <a:solidFill>
            <a:srgbClr val="EEF2F5"/>
          </a:solidFill>
          <a:ln w="9525">
            <a:solidFill>
              <a:srgbClr val="D7DE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850" y="4410075"/>
            <a:ext cx="46863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spc="120">
                <a:solidFill>
                  <a:srgbClr val="5B6875"/>
                </a:solidFill>
              </a:rPr>
              <a:t>MENACES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850" y="4695825"/>
            <a:ext cx="4686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101F2C"/>
                </a:solidFill>
              </a:rPr>
              <a:t>· Entrée des éditeurs généralistes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850" y="4943475"/>
            <a:ext cx="4686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101F2C"/>
                </a:solidFill>
              </a:rPr>
              <a:t>· Pression tarifaire sur l'intégration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9850" y="5191125"/>
            <a:ext cx="4686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101F2C"/>
                </a:solidFill>
              </a:rPr>
              <a:t>· Cycle d'achat allongé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8200" y="62484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Interne en accent, externe en neutre. Données de démonstration.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10800" y="6248400"/>
            <a:ext cx="1143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